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531" r:id="rId5"/>
    <p:sldId id="533" r:id="rId6"/>
    <p:sldId id="534" r:id="rId7"/>
    <p:sldId id="535" r:id="rId8"/>
    <p:sldId id="537" r:id="rId9"/>
    <p:sldId id="536" r:id="rId10"/>
    <p:sldId id="538" r:id="rId11"/>
    <p:sldId id="539" r:id="rId12"/>
    <p:sldId id="54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0990"/>
    <a:srgbClr val="01189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51"/>
    <p:restoredTop sz="94674"/>
  </p:normalViewPr>
  <p:slideViewPr>
    <p:cSldViewPr snapToGrid="0">
      <p:cViewPr varScale="1">
        <p:scale>
          <a:sx n="120" d="100"/>
          <a:sy n="120" d="100"/>
        </p:scale>
        <p:origin x="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1738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330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18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340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383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467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585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407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673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801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5158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8F723-10BC-468C-8421-76D8D0BE1EFE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B30B3-58F5-488D-B58B-B14D72A524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32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27" cy="685799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334107" y="2780144"/>
            <a:ext cx="8809893" cy="1978270"/>
          </a:xfrm>
        </p:spPr>
        <p:txBody>
          <a:bodyPr anchor="ctr">
            <a:normAutofit/>
          </a:bodyPr>
          <a:lstStyle/>
          <a:p>
            <a:r>
              <a:rPr lang="tr-TR" sz="4500" b="1" dirty="0">
                <a:solidFill>
                  <a:srgbClr val="340990"/>
                </a:solidFill>
              </a:rPr>
              <a:t>PESG Nedir?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9470" y="4758414"/>
            <a:ext cx="8809892" cy="905607"/>
          </a:xfrm>
        </p:spPr>
        <p:txBody>
          <a:bodyPr/>
          <a:lstStyle/>
          <a:p>
            <a:pPr algn="r"/>
            <a:r>
              <a:rPr lang="tr-TR" b="1" dirty="0">
                <a:solidFill>
                  <a:srgbClr val="340990"/>
                </a:solidFill>
              </a:rPr>
              <a:t>Dr. Fahri ŞAHİN</a:t>
            </a:r>
          </a:p>
        </p:txBody>
      </p:sp>
    </p:spTree>
    <p:extLst>
      <p:ext uri="{BB962C8B-B14F-4D97-AF65-F5344CB8AC3E}">
        <p14:creationId xmlns:p14="http://schemas.microsoft.com/office/powerpoint/2010/main" val="1561982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PNH bir Ultra Nadir Hastalıktır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FD491CD-EE36-A94A-8EE8-1C660C0C7585}"/>
              </a:ext>
            </a:extLst>
          </p:cNvPr>
          <p:cNvSpPr txBox="1">
            <a:spLocks noChangeArrowheads="1"/>
          </p:cNvSpPr>
          <p:nvPr/>
        </p:nvSpPr>
        <p:spPr>
          <a:xfrm>
            <a:off x="328773" y="2167843"/>
            <a:ext cx="8639381" cy="4594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7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Yetim hastalık</a:t>
            </a:r>
          </a:p>
          <a:p>
            <a:pPr lvl="1">
              <a:lnSpc>
                <a:spcPts val="27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ABD</a:t>
            </a:r>
            <a:r>
              <a:rPr lang="tr-TR" altLang="en-US" sz="2200" dirty="0">
                <a:solidFill>
                  <a:srgbClr val="340990"/>
                </a:solidFill>
                <a:ea typeface="ＭＳ Ｐゴシック" pitchFamily="34" charset="-128"/>
              </a:rPr>
              <a:t>’</a:t>
            </a: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nde  </a:t>
            </a:r>
            <a:r>
              <a:rPr lang="en-US" altLang="tr-TR" sz="2200" dirty="0">
                <a:solidFill>
                  <a:srgbClr val="340990"/>
                </a:solidFill>
                <a:ea typeface="ＭＳ Ｐゴシック" pitchFamily="34" charset="-128"/>
              </a:rPr>
              <a:t>200,000 </a:t>
            </a: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den az insanı etkileyen</a:t>
            </a:r>
          </a:p>
          <a:p>
            <a:pPr lvl="1">
              <a:lnSpc>
                <a:spcPts val="27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Avrupa</a:t>
            </a:r>
            <a:r>
              <a:rPr lang="tr-TR" altLang="en-US" sz="2200" dirty="0">
                <a:solidFill>
                  <a:srgbClr val="340990"/>
                </a:solidFill>
                <a:ea typeface="ＭＳ Ｐゴシック" pitchFamily="34" charset="-128"/>
              </a:rPr>
              <a:t>’</a:t>
            </a: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da ise 500/milyon dan az görülen</a:t>
            </a:r>
          </a:p>
          <a:p>
            <a:pPr lvl="1">
              <a:lnSpc>
                <a:spcPts val="27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altLang="tr-TR" sz="2200" dirty="0">
                <a:solidFill>
                  <a:srgbClr val="340990"/>
                </a:solidFill>
                <a:ea typeface="ＭＳ Ｐゴシック" pitchFamily="34" charset="-128"/>
              </a:rPr>
              <a:t>7 000</a:t>
            </a: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-8 000 bilinen nadir hastalık</a:t>
            </a:r>
          </a:p>
          <a:p>
            <a:pPr>
              <a:lnSpc>
                <a:spcPts val="27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Bir doktorun yoğun iş temposunda  yılda </a:t>
            </a:r>
            <a:r>
              <a:rPr lang="en-US" altLang="tr-TR" sz="2200" dirty="0">
                <a:solidFill>
                  <a:srgbClr val="340990"/>
                </a:solidFill>
                <a:ea typeface="ＭＳ Ｐゴシック" pitchFamily="34" charset="-128"/>
              </a:rPr>
              <a:t>1 </a:t>
            </a:r>
            <a:r>
              <a:rPr lang="tr-TR" altLang="tr-TR" sz="2200" dirty="0">
                <a:solidFill>
                  <a:srgbClr val="340990"/>
                </a:solidFill>
                <a:ea typeface="ＭＳ Ｐゴシック" pitchFamily="34" charset="-128"/>
              </a:rPr>
              <a:t>den az görmesi beklenen</a:t>
            </a:r>
            <a:endParaRPr lang="en-US" altLang="tr-TR" sz="2200" dirty="0">
              <a:solidFill>
                <a:srgbClr val="340990"/>
              </a:solidFill>
              <a:ea typeface="ＭＳ Ｐゴシック" pitchFamily="34" charset="-128"/>
            </a:endParaRPr>
          </a:p>
          <a:p>
            <a:pPr>
              <a:lnSpc>
                <a:spcPts val="27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endParaRPr lang="en-US" altLang="tr-TR" sz="2200" dirty="0">
              <a:solidFill>
                <a:srgbClr val="340990"/>
              </a:solidFill>
              <a:ea typeface="ＭＳ Ｐゴシック" pitchFamily="34" charset="-12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A5E03F6-A9F3-6F48-89F1-12BC27F3B29F}"/>
              </a:ext>
            </a:extLst>
          </p:cNvPr>
          <p:cNvSpPr/>
          <p:nvPr/>
        </p:nvSpPr>
        <p:spPr>
          <a:xfrm>
            <a:off x="4740663" y="4446953"/>
            <a:ext cx="2388412" cy="7207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2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Slayt Numarası Yer Tutucusu">
            <a:extLst>
              <a:ext uri="{FF2B5EF4-FFF2-40B4-BE49-F238E27FC236}">
                <a16:creationId xmlns:a16="http://schemas.microsoft.com/office/drawing/2014/main" id="{63F2DA02-E5E5-C74C-9205-C74449A1040C}"/>
              </a:ext>
            </a:extLst>
          </p:cNvPr>
          <p:cNvSpPr txBox="1">
            <a:spLocks/>
          </p:cNvSpPr>
          <p:nvPr/>
        </p:nvSpPr>
        <p:spPr bwMode="auto">
          <a:xfrm>
            <a:off x="3658755" y="5670487"/>
            <a:ext cx="2171700" cy="3429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0" latinLnBrk="0" hangingPunct="0"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1pPr>
            <a:lvl2pPr marL="557213" indent="-214313" algn="l" defTabSz="457200" rtl="0" eaLnBrk="0" latinLnBrk="0" hangingPunct="0"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2pPr>
            <a:lvl3pPr marL="857250" indent="-171450" algn="l" defTabSz="457200" rtl="0" eaLnBrk="0" latinLnBrk="0" hangingPunct="0"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3pPr>
            <a:lvl4pPr marL="1200150" indent="-171450" algn="l" defTabSz="457200" rtl="0" eaLnBrk="0" latinLnBrk="0" hangingPunct="0"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4pPr>
            <a:lvl5pPr marL="1543050" indent="-171450" algn="l" defTabSz="457200" rtl="0" eaLnBrk="0" latinLnBrk="0" hangingPunct="0"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5pPr>
            <a:lvl6pPr marL="1885950" indent="-1714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6pPr>
            <a:lvl7pPr marL="2228850" indent="-1714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7pPr>
            <a:lvl8pPr marL="2571750" indent="-1714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8pPr>
            <a:lvl9pPr marL="2914650" indent="-1714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-94"/>
                <a:ea typeface="ＭＳ Ｐゴシック" charset="-128"/>
                <a:cs typeface="+mn-cs"/>
              </a:defRPr>
            </a:lvl9pPr>
          </a:lstStyle>
          <a:p>
            <a:pPr algn="ctr"/>
            <a:fld id="{FE5C2B84-D8D3-6F47-B01B-5B358E8F752D}" type="slidenum">
              <a:rPr lang="en-US" altLang="tr-TR" sz="9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ctr"/>
              <a:t>3</a:t>
            </a:fld>
            <a:endParaRPr lang="en-US" altLang="tr-TR" sz="9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2 Altbilgi Yer Tutucusu">
            <a:extLst>
              <a:ext uri="{FF2B5EF4-FFF2-40B4-BE49-F238E27FC236}">
                <a16:creationId xmlns:a16="http://schemas.microsoft.com/office/drawing/2014/main" id="{834636A6-853E-044F-A463-88160D8E5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30505" y="5670487"/>
            <a:ext cx="1600200" cy="3429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tr-TR" sz="900">
                <a:solidFill>
                  <a:srgbClr val="89898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AdBoard Master_Sept 14, 2010</a:t>
            </a:r>
          </a:p>
        </p:txBody>
      </p:sp>
      <p:pic>
        <p:nvPicPr>
          <p:cNvPr id="6" name="Picture 2" descr="Iceberg">
            <a:extLst>
              <a:ext uri="{FF2B5EF4-FFF2-40B4-BE49-F238E27FC236}">
                <a16:creationId xmlns:a16="http://schemas.microsoft.com/office/drawing/2014/main" id="{32A29DAF-A64B-D247-B37D-06F420377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988" y="2072420"/>
            <a:ext cx="6841331" cy="407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">
            <a:extLst>
              <a:ext uri="{FF2B5EF4-FFF2-40B4-BE49-F238E27FC236}">
                <a16:creationId xmlns:a16="http://schemas.microsoft.com/office/drawing/2014/main" id="{998B2762-C6F6-4D44-A114-0B2878B09D26}"/>
              </a:ext>
            </a:extLst>
          </p:cNvPr>
          <p:cNvGrpSpPr>
            <a:grpSpLocks/>
          </p:cNvGrpSpPr>
          <p:nvPr/>
        </p:nvGrpSpPr>
        <p:grpSpPr bwMode="auto">
          <a:xfrm>
            <a:off x="1566827" y="3224944"/>
            <a:ext cx="6546056" cy="2728913"/>
            <a:chOff x="211" y="1882"/>
            <a:chExt cx="5498" cy="2292"/>
          </a:xfrm>
        </p:grpSpPr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BC0853AA-9EB5-324F-85BB-2721CAA25B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708"/>
              <a:ext cx="1036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tr-TR" altLang="tr-TR" sz="135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Kronik böbrek </a:t>
              </a:r>
            </a:p>
            <a:p>
              <a:pPr algn="ctr" eaLnBrk="1" hangingPunct="1"/>
              <a:r>
                <a:rPr lang="tr-TR" altLang="tr-TR" sz="135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Hastalığı</a:t>
              </a:r>
              <a:endParaRPr lang="en-US" altLang="tr-TR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endParaRPr>
            </a:p>
          </p:txBody>
        </p:sp>
        <p:sp>
          <p:nvSpPr>
            <p:cNvPr id="9" name="Text Box 5">
              <a:extLst>
                <a:ext uri="{FF2B5EF4-FFF2-40B4-BE49-F238E27FC236}">
                  <a16:creationId xmlns:a16="http://schemas.microsoft.com/office/drawing/2014/main" id="{34BAFC4B-70E8-2149-8F85-8C9E0B61E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" y="2188"/>
              <a:ext cx="131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A</a:t>
              </a:r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k</a:t>
              </a:r>
              <a:r>
                <a:rPr lang="en-US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ut </a:t>
              </a:r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Böbrek Hasarı</a:t>
              </a:r>
              <a:endPara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endParaRPr>
            </a:p>
          </p:txBody>
        </p:sp>
        <p:sp>
          <p:nvSpPr>
            <p:cNvPr id="10" name="Text Box 6">
              <a:extLst>
                <a:ext uri="{FF2B5EF4-FFF2-40B4-BE49-F238E27FC236}">
                  <a16:creationId xmlns:a16="http://schemas.microsoft.com/office/drawing/2014/main" id="{ED585D35-9485-D349-8761-C224C4704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" y="3922"/>
              <a:ext cx="162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350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Pulmon</a:t>
              </a:r>
              <a:r>
                <a:rPr lang="tr-TR" sz="135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er Hipertansiyon</a:t>
              </a:r>
              <a:endParaRPr lang="en-US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 Box 7">
              <a:extLst>
                <a:ext uri="{FF2B5EF4-FFF2-40B4-BE49-F238E27FC236}">
                  <a16:creationId xmlns:a16="http://schemas.microsoft.com/office/drawing/2014/main" id="{25ADA2E4-A3BC-534E-9238-C547DAA375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" y="3323"/>
              <a:ext cx="1059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Kalp Fonksiyon</a:t>
              </a:r>
              <a:br>
                <a:rPr lang="en-US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</a:br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Bozukluğu</a:t>
              </a:r>
              <a:endPara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endParaRPr>
            </a:p>
          </p:txBody>
        </p:sp>
        <p:sp>
          <p:nvSpPr>
            <p:cNvPr id="12" name="Text Box 8">
              <a:extLst>
                <a:ext uri="{FF2B5EF4-FFF2-40B4-BE49-F238E27FC236}">
                  <a16:creationId xmlns:a16="http://schemas.microsoft.com/office/drawing/2014/main" id="{AB1B2B93-59C1-D84E-B4F0-D8CB38B81D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3" y="2472"/>
              <a:ext cx="77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9pPr>
            </a:lstStyle>
            <a:p>
              <a:pPr eaLnBrk="1" hangingPunct="1"/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İnme</a:t>
              </a:r>
              <a:r>
                <a:rPr lang="en-US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/ </a:t>
              </a:r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Gİ</a:t>
              </a:r>
              <a:r>
                <a:rPr lang="en-US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A</a:t>
              </a:r>
            </a:p>
          </p:txBody>
        </p:sp>
        <p:sp>
          <p:nvSpPr>
            <p:cNvPr id="13" name="Text Box 9">
              <a:extLst>
                <a:ext uri="{FF2B5EF4-FFF2-40B4-BE49-F238E27FC236}">
                  <a16:creationId xmlns:a16="http://schemas.microsoft.com/office/drawing/2014/main" id="{36F2162D-8BAA-054F-889A-10A4DE3FB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4" y="3523"/>
              <a:ext cx="1187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9pPr>
            </a:lstStyle>
            <a:p>
              <a:pPr eaLnBrk="1" hangingPunct="1"/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İskemik Bağırsak </a:t>
              </a:r>
            </a:p>
            <a:p>
              <a:pPr eaLnBrk="1" hangingPunct="1"/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Hastalığı</a:t>
              </a:r>
              <a:endPara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endParaRPr>
            </a:p>
          </p:txBody>
        </p:sp>
        <p:sp>
          <p:nvSpPr>
            <p:cNvPr id="14" name="Text Box 10">
              <a:extLst>
                <a:ext uri="{FF2B5EF4-FFF2-40B4-BE49-F238E27FC236}">
                  <a16:creationId xmlns:a16="http://schemas.microsoft.com/office/drawing/2014/main" id="{0926DB10-488E-0B40-8D9A-C5AA2986A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1882"/>
              <a:ext cx="67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135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DVT</a:t>
              </a:r>
              <a:r>
                <a:rPr lang="tr-TR" sz="135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/ PE</a:t>
              </a:r>
              <a:endParaRPr lang="en-US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15" name="Text Box 11">
              <a:extLst>
                <a:ext uri="{FF2B5EF4-FFF2-40B4-BE49-F238E27FC236}">
                  <a16:creationId xmlns:a16="http://schemas.microsoft.com/office/drawing/2014/main" id="{04AA0F41-87E0-8E46-97D2-984E2564C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4" y="2999"/>
              <a:ext cx="135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-94"/>
                  <a:ea typeface="ＭＳ Ｐゴシック" charset="-128"/>
                </a:defRPr>
              </a:lvl9pPr>
            </a:lstStyle>
            <a:p>
              <a:pPr eaLnBrk="1" hangingPunct="1"/>
              <a:r>
                <a:rPr lang="tr-TR" altLang="tr-TR" sz="135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-94"/>
                </a:rPr>
                <a:t>Karaciğer Yetmezliği</a:t>
              </a:r>
              <a:endPara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endParaRPr>
            </a:p>
          </p:txBody>
        </p:sp>
      </p:grpSp>
      <p:sp>
        <p:nvSpPr>
          <p:cNvPr id="16" name="Text Box 15">
            <a:extLst>
              <a:ext uri="{FF2B5EF4-FFF2-40B4-BE49-F238E27FC236}">
                <a16:creationId xmlns:a16="http://schemas.microsoft.com/office/drawing/2014/main" id="{78B0DBD3-128C-C548-B1ED-3811199ED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424" y="2056940"/>
            <a:ext cx="89986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Yorgunluk</a:t>
            </a:r>
            <a:endParaRPr lang="en-US" sz="135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FAA8D16A-1836-D64F-9DDE-AB938D53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9428" y="2129568"/>
            <a:ext cx="120494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algn="r" eaLnBrk="1" hangingPunct="1"/>
            <a:r>
              <a:rPr lang="tr-TR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Bozulmuş </a:t>
            </a:r>
            <a:r>
              <a: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QoL</a:t>
            </a:r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5B836FC3-6406-CD47-8A08-58821B483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3186" y="2314115"/>
            <a:ext cx="65274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Anemi</a:t>
            </a: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5CD09398-954C-A144-963F-D8BA6CD4C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462" y="2143856"/>
            <a:ext cx="125867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Hemoglobin</a:t>
            </a:r>
            <a:r>
              <a:rPr lang="tr-TR" altLang="tr-TR" sz="135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üri</a:t>
            </a:r>
            <a:endParaRPr lang="en-US" altLang="tr-TR" sz="135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-94"/>
            </a:endParaRP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1E877865-26E4-0C46-8B74-7E093C718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154" y="2216484"/>
            <a:ext cx="67839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tr-TR" sz="135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Dispne</a:t>
            </a:r>
            <a:endParaRPr lang="en-US" sz="135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9AF4DFC9-F31D-1345-B2BE-3B86D6DE7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1191" y="2377218"/>
            <a:ext cx="62933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35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Disfaji</a:t>
            </a:r>
            <a:endParaRPr lang="en-US" sz="135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70B60816-938D-A24E-BCC6-59509C732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761" y="2645109"/>
            <a:ext cx="98091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r>
              <a:rPr lang="tr-TR" altLang="tr-TR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Karın</a:t>
            </a:r>
            <a:r>
              <a:rPr lang="en-US" altLang="tr-TR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 </a:t>
            </a:r>
            <a:r>
              <a:rPr lang="tr-TR" altLang="tr-TR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-94"/>
              </a:rPr>
              <a:t>ağrısı</a:t>
            </a:r>
            <a:endParaRPr lang="en-US" altLang="tr-TR" sz="135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charset="-94"/>
            </a:endParaRP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C797636A-63A1-CC4A-9C21-832B8AD85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4831" y="2684399"/>
            <a:ext cx="159992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35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Erektil</a:t>
            </a:r>
            <a:r>
              <a:rPr lang="tr-TR" sz="135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35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Disfonksiyon</a:t>
            </a:r>
            <a:endParaRPr lang="en-US" sz="135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6260D13D-B600-9545-BE7C-8DB24893C1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5605" y="2083134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tr-TR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7" name="Unvan 1">
            <a:extLst>
              <a:ext uri="{FF2B5EF4-FFF2-40B4-BE49-F238E27FC236}">
                <a16:creationId xmlns:a16="http://schemas.microsoft.com/office/drawing/2014/main" id="{D5004FB3-FD90-554C-8B2F-F9E99528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PNH da </a:t>
            </a:r>
            <a:r>
              <a:rPr lang="tr-TR" sz="3200" b="1" dirty="0" err="1">
                <a:solidFill>
                  <a:srgbClr val="340990"/>
                </a:solidFill>
              </a:rPr>
              <a:t>Iceberg</a:t>
            </a:r>
            <a:r>
              <a:rPr lang="tr-TR" sz="3200" b="1" dirty="0">
                <a:solidFill>
                  <a:srgbClr val="340990"/>
                </a:solidFill>
              </a:rPr>
              <a:t> Modeli</a:t>
            </a:r>
          </a:p>
        </p:txBody>
      </p:sp>
    </p:spTree>
    <p:extLst>
      <p:ext uri="{BB962C8B-B14F-4D97-AF65-F5344CB8AC3E}">
        <p14:creationId xmlns:p14="http://schemas.microsoft.com/office/powerpoint/2010/main" val="366796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19" y="164435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PNH;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6C492D6-2753-6944-AF82-B96115EA36C9}"/>
              </a:ext>
            </a:extLst>
          </p:cNvPr>
          <p:cNvSpPr/>
          <p:nvPr/>
        </p:nvSpPr>
        <p:spPr>
          <a:xfrm>
            <a:off x="704530" y="2921168"/>
            <a:ext cx="7730553" cy="163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tr-TR" altLang="tr-TR" sz="3200" b="1" dirty="0">
                <a:solidFill>
                  <a:srgbClr val="340990"/>
                </a:solidFill>
                <a:ea typeface="ＭＳ Ｐゴシック" pitchFamily="34" charset="-128"/>
              </a:rPr>
              <a:t>Klinik dışa vurum şekli değişken </a:t>
            </a:r>
          </a:p>
          <a:p>
            <a:pPr algn="ctr">
              <a:buFont typeface="Arial" pitchFamily="34" charset="0"/>
              <a:buNone/>
            </a:pPr>
            <a:endParaRPr lang="tr-TR" altLang="tr-TR" sz="3200" b="1" dirty="0">
              <a:solidFill>
                <a:srgbClr val="002060"/>
              </a:solidFill>
              <a:ea typeface="ＭＳ Ｐゴシック" pitchFamily="34" charset="-128"/>
            </a:endParaRPr>
          </a:p>
          <a:p>
            <a:pPr algn="ctr">
              <a:buFont typeface="Arial" pitchFamily="34" charset="0"/>
              <a:buNone/>
            </a:pPr>
            <a:r>
              <a:rPr lang="tr-TR" altLang="tr-TR" sz="3200" b="1" dirty="0">
                <a:solidFill>
                  <a:srgbClr val="C00000"/>
                </a:solidFill>
                <a:ea typeface="ＭＳ Ｐゴシック" pitchFamily="34" charset="-128"/>
              </a:rPr>
              <a:t>Akla gel</a:t>
            </a:r>
            <a:r>
              <a:rPr lang="tr-TR" altLang="tr-TR" sz="3200" b="1" dirty="0">
                <a:solidFill>
                  <a:srgbClr val="340990"/>
                </a:solidFill>
                <a:ea typeface="ＭＳ Ｐゴシック" pitchFamily="34" charset="-128"/>
              </a:rPr>
              <a:t>mezse tanı konulması güçtür </a:t>
            </a:r>
          </a:p>
        </p:txBody>
      </p:sp>
      <p:sp>
        <p:nvSpPr>
          <p:cNvPr id="6" name="3 Dikdörtgen">
            <a:extLst>
              <a:ext uri="{FF2B5EF4-FFF2-40B4-BE49-F238E27FC236}">
                <a16:creationId xmlns:a16="http://schemas.microsoft.com/office/drawing/2014/main" id="{3468F105-E81C-6B40-B200-17050489EC64}"/>
              </a:ext>
            </a:extLst>
          </p:cNvPr>
          <p:cNvSpPr/>
          <p:nvPr/>
        </p:nvSpPr>
        <p:spPr>
          <a:xfrm>
            <a:off x="2706959" y="4643798"/>
            <a:ext cx="3567036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40990"/>
                </a:solidFill>
                <a:effectLst>
                  <a:reflection blurRad="12700" stA="28000" endPos="45000" dist="1000" dir="5400000" sy="-100000" algn="bl" rotWithShape="0"/>
                </a:effectLst>
                <a:ea typeface="ＭＳ Ｐゴシック"/>
                <a:cs typeface="ＭＳ Ｐゴシック"/>
              </a:rPr>
              <a:t>B</a:t>
            </a:r>
            <a:r>
              <a:rPr lang="tr-TR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ＭＳ Ｐゴシック"/>
                <a:cs typeface="ＭＳ Ｐゴシック"/>
              </a:rPr>
              <a:t>İLGİ</a:t>
            </a:r>
          </a:p>
        </p:txBody>
      </p:sp>
    </p:spTree>
    <p:extLst>
      <p:ext uri="{BB962C8B-B14F-4D97-AF65-F5344CB8AC3E}">
        <p14:creationId xmlns:p14="http://schemas.microsoft.com/office/powerpoint/2010/main" val="7616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PESG Kimlerden oluşuyor?</a:t>
            </a:r>
          </a:p>
        </p:txBody>
      </p:sp>
      <p:sp>
        <p:nvSpPr>
          <p:cNvPr id="5" name="2 İçerik Yer Tutucusu">
            <a:extLst>
              <a:ext uri="{FF2B5EF4-FFF2-40B4-BE49-F238E27FC236}">
                <a16:creationId xmlns:a16="http://schemas.microsoft.com/office/drawing/2014/main" id="{EFBCF649-7327-2A46-8D2C-896FE6319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655" y="1915659"/>
            <a:ext cx="8043880" cy="4335672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>
                <a:solidFill>
                  <a:srgbClr val="011893"/>
                </a:solidFill>
                <a:ea typeface="ＭＳ Ｐゴシック" pitchFamily="34" charset="-128"/>
              </a:rPr>
              <a:t> Türkiye de PNH</a:t>
            </a:r>
            <a:r>
              <a:rPr lang="ja-JP" altLang="tr-TR" dirty="0">
                <a:solidFill>
                  <a:srgbClr val="011893"/>
                </a:solidFill>
                <a:ea typeface="ＭＳ Ｐゴシック" pitchFamily="34" charset="-128"/>
              </a:rPr>
              <a:t>’</a:t>
            </a:r>
            <a:r>
              <a:rPr lang="tr-TR" altLang="ja-JP" dirty="0">
                <a:solidFill>
                  <a:srgbClr val="011893"/>
                </a:solidFill>
                <a:ea typeface="ＭＳ Ｐゴシック" pitchFamily="34" charset="-128"/>
              </a:rPr>
              <a:t> a odaklanan tek profesyonel birlik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>
                <a:solidFill>
                  <a:srgbClr val="011893"/>
                </a:solidFill>
                <a:ea typeface="ＭＳ Ｐゴシック" pitchFamily="34" charset="-128"/>
              </a:rPr>
              <a:t> Grubu oluşturan başlıca uzmanlık alanları:</a:t>
            </a:r>
          </a:p>
          <a:p>
            <a:pPr lvl="1" eaLnBrk="1" hangingPunct="1">
              <a:buFont typeface="Arial" pitchFamily="34" charset="0"/>
              <a:buNone/>
            </a:pPr>
            <a:endParaRPr lang="tr-TR" altLang="tr-TR" sz="2800" dirty="0">
              <a:solidFill>
                <a:srgbClr val="011893"/>
              </a:solidFill>
              <a:ea typeface="ＭＳ Ｐゴシック" pitchFamily="34" charset="-128"/>
            </a:endParaRPr>
          </a:p>
          <a:p>
            <a:pPr lvl="1" eaLnBrk="1" hangingPunct="1">
              <a:buFont typeface="Arial" pitchFamily="34" charset="0"/>
              <a:buNone/>
            </a:pPr>
            <a:r>
              <a:rPr lang="tr-TR" altLang="tr-TR" sz="2800" dirty="0">
                <a:solidFill>
                  <a:srgbClr val="011893"/>
                </a:solidFill>
                <a:ea typeface="ＭＳ Ｐゴシック" pitchFamily="34" charset="-128"/>
              </a:rPr>
              <a:t>Hematoloji	    		İç Hastalıkları	</a:t>
            </a:r>
          </a:p>
          <a:p>
            <a:pPr lvl="1" eaLnBrk="1" hangingPunct="1">
              <a:buFont typeface="Arial" pitchFamily="34" charset="0"/>
              <a:buNone/>
            </a:pPr>
            <a:r>
              <a:rPr lang="tr-TR" altLang="tr-TR" sz="2800" dirty="0">
                <a:solidFill>
                  <a:srgbClr val="011893"/>
                </a:solidFill>
                <a:ea typeface="ＭＳ Ｐゴシック" pitchFamily="34" charset="-128"/>
              </a:rPr>
              <a:t>Gastroenteroloji 		</a:t>
            </a:r>
            <a:r>
              <a:rPr lang="tr-TR" altLang="tr-TR" sz="2800" dirty="0" err="1">
                <a:solidFill>
                  <a:srgbClr val="011893"/>
                </a:solidFill>
                <a:ea typeface="ＭＳ Ｐゴシック" pitchFamily="34" charset="-128"/>
              </a:rPr>
              <a:t>Nefroloji</a:t>
            </a:r>
            <a:endParaRPr lang="tr-TR" altLang="tr-TR" sz="2800" dirty="0">
              <a:solidFill>
                <a:srgbClr val="011893"/>
              </a:solidFill>
              <a:ea typeface="ＭＳ Ｐゴシック" pitchFamily="34" charset="-128"/>
            </a:endParaRPr>
          </a:p>
          <a:p>
            <a:pPr lvl="1">
              <a:buNone/>
            </a:pPr>
            <a:r>
              <a:rPr lang="tr-TR" altLang="tr-TR" sz="2800" dirty="0">
                <a:solidFill>
                  <a:srgbClr val="011893"/>
                </a:solidFill>
                <a:ea typeface="ＭＳ Ｐゴシック" pitchFamily="34" charset="-128"/>
              </a:rPr>
              <a:t>Kardiyoloji			</a:t>
            </a:r>
            <a:r>
              <a:rPr lang="tr-TR" altLang="tr-TR" sz="2800" dirty="0" err="1">
                <a:solidFill>
                  <a:srgbClr val="011893"/>
                </a:solidFill>
                <a:ea typeface="ＭＳ Ｐゴシック" pitchFamily="34" charset="-128"/>
              </a:rPr>
              <a:t>İmmunoloji</a:t>
            </a:r>
            <a:endParaRPr lang="tr-TR" altLang="tr-TR" sz="2800" dirty="0">
              <a:solidFill>
                <a:srgbClr val="011893"/>
              </a:solidFill>
              <a:ea typeface="ＭＳ Ｐゴシック" pitchFamily="34" charset="-128"/>
            </a:endParaRPr>
          </a:p>
          <a:p>
            <a:pPr lvl="1">
              <a:buNone/>
            </a:pPr>
            <a:r>
              <a:rPr lang="tr-TR" altLang="tr-TR" sz="2800" dirty="0">
                <a:solidFill>
                  <a:srgbClr val="011893"/>
                </a:solidFill>
                <a:ea typeface="ＭＳ Ｐゴシック" pitchFamily="34" charset="-128"/>
              </a:rPr>
              <a:t>Nöroloji				Göğüs Hastalıkları</a:t>
            </a:r>
          </a:p>
          <a:p>
            <a:pPr lvl="1">
              <a:buNone/>
            </a:pPr>
            <a:r>
              <a:rPr lang="tr-TR" altLang="tr-TR" sz="2800" dirty="0">
                <a:solidFill>
                  <a:srgbClr val="011893"/>
                </a:solidFill>
                <a:ea typeface="ＭＳ Ｐゴシック" pitchFamily="34" charset="-128"/>
              </a:rPr>
              <a:t>Üroloji				…..</a:t>
            </a:r>
          </a:p>
          <a:p>
            <a:pPr lvl="1" eaLnBrk="1" hangingPunct="1">
              <a:buFont typeface="Arial" pitchFamily="34" charset="0"/>
              <a:buNone/>
            </a:pPr>
            <a:endParaRPr lang="tr-TR" altLang="tr-TR" sz="2800" dirty="0">
              <a:solidFill>
                <a:srgbClr val="011893"/>
              </a:solidFill>
              <a:ea typeface="ＭＳ Ｐゴシック" pitchFamily="34" charset="-128"/>
            </a:endParaRPr>
          </a:p>
        </p:txBody>
      </p:sp>
      <p:pic>
        <p:nvPicPr>
          <p:cNvPr id="6" name="Picture 2" descr="http://incotechnology.co.uk/files/129234105794398.jpeg">
            <a:extLst>
              <a:ext uri="{FF2B5EF4-FFF2-40B4-BE49-F238E27FC236}">
                <a16:creationId xmlns:a16="http://schemas.microsoft.com/office/drawing/2014/main" id="{057B0430-F51F-6F44-91F9-EF8C3E53A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003" y="549281"/>
            <a:ext cx="1198796" cy="11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168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Misyonumuz</a:t>
            </a:r>
          </a:p>
        </p:txBody>
      </p:sp>
      <p:sp>
        <p:nvSpPr>
          <p:cNvPr id="5" name="2 İçerik Yer Tutucusu">
            <a:extLst>
              <a:ext uri="{FF2B5EF4-FFF2-40B4-BE49-F238E27FC236}">
                <a16:creationId xmlns:a16="http://schemas.microsoft.com/office/drawing/2014/main" id="{B1EDFC9A-D9F5-DF46-98C9-5827C5163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23220"/>
            <a:ext cx="8713788" cy="18732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tr-TR" dirty="0">
                <a:solidFill>
                  <a:srgbClr val="340990"/>
                </a:solidFill>
              </a:rPr>
              <a:t>	PNH hakkındaki </a:t>
            </a:r>
            <a:r>
              <a:rPr lang="tr-TR" dirty="0" err="1">
                <a:solidFill>
                  <a:srgbClr val="340990"/>
                </a:solidFill>
              </a:rPr>
              <a:t>farkındalığı</a:t>
            </a:r>
            <a:r>
              <a:rPr lang="tr-TR" dirty="0">
                <a:solidFill>
                  <a:srgbClr val="340990"/>
                </a:solidFill>
              </a:rPr>
              <a:t> artırarak tanı konamayan hastalara ulaşıp hastalara en uygun tedavi ve bakımı sağlamak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FE89AEE-FD73-6D4B-8C57-CB56BB0CC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" y="3496470"/>
            <a:ext cx="465772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empowernetwork.com/seizesuccess/files/2013/05/goal-setting.jpg">
            <a:extLst>
              <a:ext uri="{FF2B5EF4-FFF2-40B4-BE49-F238E27FC236}">
                <a16:creationId xmlns:a16="http://schemas.microsoft.com/office/drawing/2014/main" id="{C90E8F8F-6815-C24A-B127-3BA134092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79838"/>
            <a:ext cx="3384550" cy="23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365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Amaçlarımız</a:t>
            </a:r>
          </a:p>
        </p:txBody>
      </p:sp>
      <p:sp>
        <p:nvSpPr>
          <p:cNvPr id="5" name="2 İçerik Yer Tutucusu">
            <a:extLst>
              <a:ext uri="{FF2B5EF4-FFF2-40B4-BE49-F238E27FC236}">
                <a16:creationId xmlns:a16="http://schemas.microsoft.com/office/drawing/2014/main" id="{34F82515-4EA2-3344-940C-8A9408947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2309259"/>
            <a:ext cx="8435975" cy="492601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dirty="0">
                <a:solidFill>
                  <a:srgbClr val="340990"/>
                </a:solidFill>
              </a:rPr>
              <a:t>PNH hakkında profesyonel bilgiyi artırmak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dirty="0">
                <a:solidFill>
                  <a:srgbClr val="340990"/>
                </a:solidFill>
              </a:rPr>
              <a:t>Farklı kliniklere başvuru yapan PNH hastalarının tanı gecikmesini önlemek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dirty="0">
                <a:solidFill>
                  <a:srgbClr val="340990"/>
                </a:solidFill>
              </a:rPr>
              <a:t>Klinikler arası iletişimi güçlendirmek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dirty="0">
                <a:solidFill>
                  <a:srgbClr val="340990"/>
                </a:solidFill>
              </a:rPr>
              <a:t>Multi-</a:t>
            </a:r>
            <a:r>
              <a:rPr lang="tr-TR" dirty="0" err="1">
                <a:solidFill>
                  <a:srgbClr val="340990"/>
                </a:solidFill>
              </a:rPr>
              <a:t>disipliner</a:t>
            </a:r>
            <a:r>
              <a:rPr lang="tr-TR" dirty="0">
                <a:solidFill>
                  <a:srgbClr val="340990"/>
                </a:solidFill>
              </a:rPr>
              <a:t> çalışmalar planlamak ve yapmak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tr-TR" dirty="0">
              <a:solidFill>
                <a:srgbClr val="340990"/>
              </a:solidFill>
            </a:endParaRPr>
          </a:p>
        </p:txBody>
      </p:sp>
      <p:pic>
        <p:nvPicPr>
          <p:cNvPr id="6" name="Picture 5" descr="http://hkumea.hku.hk/images/vision-mission.jpg">
            <a:extLst>
              <a:ext uri="{FF2B5EF4-FFF2-40B4-BE49-F238E27FC236}">
                <a16:creationId xmlns:a16="http://schemas.microsoft.com/office/drawing/2014/main" id="{DBE767BA-6B4F-E04C-86B8-B596C4458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052019"/>
            <a:ext cx="1811338" cy="152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25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Amaçlarımız</a:t>
            </a:r>
          </a:p>
        </p:txBody>
      </p:sp>
      <p:pic>
        <p:nvPicPr>
          <p:cNvPr id="6" name="Picture 5" descr="http://hkumea.hku.hk/images/vision-mission.jpg">
            <a:extLst>
              <a:ext uri="{FF2B5EF4-FFF2-40B4-BE49-F238E27FC236}">
                <a16:creationId xmlns:a16="http://schemas.microsoft.com/office/drawing/2014/main" id="{DBE767BA-6B4F-E04C-86B8-B596C4458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052019"/>
            <a:ext cx="1811338" cy="152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2 İçerik Yer Tutucusu">
            <a:extLst>
              <a:ext uri="{FF2B5EF4-FFF2-40B4-BE49-F238E27FC236}">
                <a16:creationId xmlns:a16="http://schemas.microsoft.com/office/drawing/2014/main" id="{51BE46DE-F3FF-B146-B379-74A2EC8E6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2422277"/>
            <a:ext cx="8435975" cy="370112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dirty="0">
                <a:solidFill>
                  <a:srgbClr val="340990"/>
                </a:solidFill>
              </a:rPr>
              <a:t>Hastaların tedavilerindeki sürekliliği sağlamak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dirty="0">
                <a:solidFill>
                  <a:srgbClr val="340990"/>
                </a:solidFill>
              </a:rPr>
              <a:t>Hasta bakımlarındaki düzensizlikleri iyileştirmek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dirty="0">
                <a:solidFill>
                  <a:srgbClr val="340990"/>
                </a:solidFill>
              </a:rPr>
              <a:t>Sağlık hizmetleri kuruluşlarına açıklama, bilgi ve gereğinde eğitim-danışmanlık vermek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dirty="0">
                <a:solidFill>
                  <a:srgbClr val="340990"/>
                </a:solidFill>
              </a:rPr>
              <a:t>Hasta ve hekimler için kılavuzlar oluşturmak</a:t>
            </a:r>
          </a:p>
        </p:txBody>
      </p:sp>
    </p:spTree>
    <p:extLst>
      <p:ext uri="{BB962C8B-B14F-4D97-AF65-F5344CB8AC3E}">
        <p14:creationId xmlns:p14="http://schemas.microsoft.com/office/powerpoint/2010/main" val="14609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Destekleyen Kuruluşlar</a:t>
            </a:r>
          </a:p>
        </p:txBody>
      </p:sp>
      <p:grpSp>
        <p:nvGrpSpPr>
          <p:cNvPr id="5" name="Grup 4">
            <a:extLst>
              <a:ext uri="{FF2B5EF4-FFF2-40B4-BE49-F238E27FC236}">
                <a16:creationId xmlns:a16="http://schemas.microsoft.com/office/drawing/2014/main" id="{0E2D2DEE-8923-C840-BB9E-F2D500DA3447}"/>
              </a:ext>
            </a:extLst>
          </p:cNvPr>
          <p:cNvGrpSpPr/>
          <p:nvPr/>
        </p:nvGrpSpPr>
        <p:grpSpPr>
          <a:xfrm>
            <a:off x="838094" y="1690689"/>
            <a:ext cx="7319587" cy="4771756"/>
            <a:chOff x="2297023" y="641691"/>
            <a:chExt cx="6219017" cy="4205090"/>
          </a:xfrm>
        </p:grpSpPr>
        <p:pic>
          <p:nvPicPr>
            <p:cNvPr id="6" name="Resim 5">
              <a:extLst>
                <a:ext uri="{FF2B5EF4-FFF2-40B4-BE49-F238E27FC236}">
                  <a16:creationId xmlns:a16="http://schemas.microsoft.com/office/drawing/2014/main" id="{12E9E16D-0B38-BD4E-A175-6667DEA63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97023" y="641691"/>
              <a:ext cx="6219017" cy="4159858"/>
            </a:xfrm>
            <a:prstGeom prst="rect">
              <a:avLst/>
            </a:prstGeom>
          </p:spPr>
        </p:pic>
        <p:pic>
          <p:nvPicPr>
            <p:cNvPr id="7" name="Resim 1">
              <a:extLst>
                <a:ext uri="{FF2B5EF4-FFF2-40B4-BE49-F238E27FC236}">
                  <a16:creationId xmlns:a16="http://schemas.microsoft.com/office/drawing/2014/main" id="{53C45423-9700-6B42-9D6C-326E493AD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280" y="1902126"/>
              <a:ext cx="622434" cy="7615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Resim 10">
              <a:extLst>
                <a:ext uri="{FF2B5EF4-FFF2-40B4-BE49-F238E27FC236}">
                  <a16:creationId xmlns:a16="http://schemas.microsoft.com/office/drawing/2014/main" id="{F6111293-3E36-234B-8783-0430E76C1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3467" y="3320397"/>
              <a:ext cx="804247" cy="8200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9" name="Resim 11">
              <a:extLst>
                <a:ext uri="{FF2B5EF4-FFF2-40B4-BE49-F238E27FC236}">
                  <a16:creationId xmlns:a16="http://schemas.microsoft.com/office/drawing/2014/main" id="{19E51B3E-6293-7D41-AA8C-E711067C2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6084" y="4048261"/>
              <a:ext cx="919331" cy="79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Resim 9">
              <a:extLst>
                <a:ext uri="{FF2B5EF4-FFF2-40B4-BE49-F238E27FC236}">
                  <a16:creationId xmlns:a16="http://schemas.microsoft.com/office/drawing/2014/main" id="{7FA64AC7-B4DE-CA4E-99E2-D5C07AFE8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531" y="2806652"/>
              <a:ext cx="1708150" cy="372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657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Sloganımız…</a:t>
            </a:r>
          </a:p>
        </p:txBody>
      </p:sp>
      <p:sp>
        <p:nvSpPr>
          <p:cNvPr id="5" name="1 Başlık">
            <a:extLst>
              <a:ext uri="{FF2B5EF4-FFF2-40B4-BE49-F238E27FC236}">
                <a16:creationId xmlns:a16="http://schemas.microsoft.com/office/drawing/2014/main" id="{49AAB6F8-01D2-0E43-8A6B-6F79309179BE}"/>
              </a:ext>
            </a:extLst>
          </p:cNvPr>
          <p:cNvSpPr txBox="1">
            <a:spLocks/>
          </p:cNvSpPr>
          <p:nvPr/>
        </p:nvSpPr>
        <p:spPr>
          <a:xfrm>
            <a:off x="500063" y="28932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Find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the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Rare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, </a:t>
            </a:r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tou</a:t>
            </a:r>
            <a:r>
              <a:rPr lang="tr-TR" altLang="tr-TR" sz="4000" dirty="0" err="1">
                <a:solidFill>
                  <a:srgbClr val="C00000"/>
                </a:solidFill>
                <a:latin typeface="Comic Sans MS" pitchFamily="66" charset="0"/>
                <a:ea typeface="ＭＳ Ｐゴシック" pitchFamily="34" charset="-128"/>
              </a:rPr>
              <a:t>ch</a:t>
            </a:r>
            <a:r>
              <a:rPr lang="tr-TR" altLang="tr-TR" sz="4000" dirty="0" err="1">
                <a:solidFill>
                  <a:schemeClr val="bg1"/>
                </a:solidFill>
                <a:latin typeface="Comic Sans MS" pitchFamily="66" charset="0"/>
                <a:ea typeface="ＭＳ Ｐゴシック" pitchFamily="34" charset="-128"/>
              </a:rPr>
              <a:t>ange</a:t>
            </a:r>
            <a:r>
              <a:rPr lang="tr-TR" altLang="tr-TR" sz="4000" dirty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the</a:t>
            </a:r>
            <a:r>
              <a:rPr lang="tr-TR" altLang="tr-TR" sz="4000" dirty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1999085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92" y="606669"/>
            <a:ext cx="8730762" cy="108402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340990"/>
                </a:solidFill>
              </a:rPr>
              <a:t>Sloganımız…</a:t>
            </a:r>
          </a:p>
        </p:txBody>
      </p:sp>
      <p:sp>
        <p:nvSpPr>
          <p:cNvPr id="5" name="1 Başlık">
            <a:extLst>
              <a:ext uri="{FF2B5EF4-FFF2-40B4-BE49-F238E27FC236}">
                <a16:creationId xmlns:a16="http://schemas.microsoft.com/office/drawing/2014/main" id="{689636EB-C9A4-A84C-B061-BF03ACB71EDC}"/>
              </a:ext>
            </a:extLst>
          </p:cNvPr>
          <p:cNvSpPr txBox="1">
            <a:spLocks/>
          </p:cNvSpPr>
          <p:nvPr/>
        </p:nvSpPr>
        <p:spPr>
          <a:xfrm>
            <a:off x="500063" y="28932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Find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the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Rare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,</a:t>
            </a:r>
            <a:r>
              <a:rPr lang="tr-TR" altLang="tr-TR" sz="4000" dirty="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chemeClr val="bg1"/>
                </a:solidFill>
                <a:latin typeface="Comic Sans MS" pitchFamily="66" charset="0"/>
                <a:ea typeface="ＭＳ Ｐゴシック" pitchFamily="34" charset="-128"/>
              </a:rPr>
              <a:t>tou</a:t>
            </a:r>
            <a:r>
              <a:rPr lang="tr-TR" altLang="tr-TR" sz="4000" dirty="0" err="1">
                <a:solidFill>
                  <a:srgbClr val="C00000"/>
                </a:solidFill>
                <a:latin typeface="Comic Sans MS" pitchFamily="66" charset="0"/>
                <a:ea typeface="ＭＳ Ｐゴシック" pitchFamily="34" charset="-128"/>
              </a:rPr>
              <a:t>ch</a:t>
            </a:r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ange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 err="1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the</a:t>
            </a:r>
            <a:r>
              <a:rPr lang="tr-TR" altLang="tr-TR" sz="4000" dirty="0">
                <a:solidFill>
                  <a:srgbClr val="340990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z="4000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1511917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>
            <a:extLst>
              <a:ext uri="{FF2B5EF4-FFF2-40B4-BE49-F238E27FC236}">
                <a16:creationId xmlns:a16="http://schemas.microsoft.com/office/drawing/2014/main" id="{55E8833D-BF2A-2044-A73E-877A6CF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96" y="3277950"/>
            <a:ext cx="7581242" cy="1084020"/>
          </a:xfrm>
        </p:spPr>
        <p:txBody>
          <a:bodyPr>
            <a:normAutofit/>
          </a:bodyPr>
          <a:lstStyle/>
          <a:p>
            <a:pPr algn="ctr"/>
            <a:r>
              <a:rPr lang="tr-TR" sz="4500" b="1" dirty="0" err="1">
                <a:solidFill>
                  <a:srgbClr val="340990"/>
                </a:solidFill>
              </a:rPr>
              <a:t>www.pesg.org</a:t>
            </a:r>
            <a:endParaRPr lang="tr-TR" sz="4500" b="1" dirty="0">
              <a:solidFill>
                <a:srgbClr val="3409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57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252</Words>
  <Application>Microsoft Macintosh PowerPoint</Application>
  <PresentationFormat>Ekran Gösterisi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Wingdings</vt:lpstr>
      <vt:lpstr>Office Teması</vt:lpstr>
      <vt:lpstr>PESG Nedir?</vt:lpstr>
      <vt:lpstr>PNH bir Ultra Nadir Hastalıktır</vt:lpstr>
      <vt:lpstr>PNH da Iceberg Modeli</vt:lpstr>
      <vt:lpstr>PNH;</vt:lpstr>
      <vt:lpstr>PESG Kimlerden oluşuyor?</vt:lpstr>
      <vt:lpstr>Misyonumuz</vt:lpstr>
      <vt:lpstr>Amaçlarımız</vt:lpstr>
      <vt:lpstr>Amaçlarımız</vt:lpstr>
      <vt:lpstr>Destekleyen Kuruluşlar</vt:lpstr>
      <vt:lpstr>Sloganımız…</vt:lpstr>
      <vt:lpstr>Sloganımız…</vt:lpstr>
      <vt:lpstr>www.pesg.org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ronaldinho424</dc:creator>
  <cp:lastModifiedBy>Dr.Fahri Şahin</cp:lastModifiedBy>
  <cp:revision>6</cp:revision>
  <dcterms:created xsi:type="dcterms:W3CDTF">2020-03-05T11:22:23Z</dcterms:created>
  <dcterms:modified xsi:type="dcterms:W3CDTF">2020-05-04T06:42:36Z</dcterms:modified>
</cp:coreProperties>
</file>